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334" r:id="rId14"/>
    <p:sldId id="262" r:id="rId15"/>
    <p:sldId id="317" r:id="rId16"/>
    <p:sldId id="311" r:id="rId17"/>
    <p:sldId id="312" r:id="rId18"/>
    <p:sldId id="335" r:id="rId19"/>
    <p:sldId id="313" r:id="rId20"/>
    <p:sldId id="336" r:id="rId21"/>
    <p:sldId id="314" r:id="rId22"/>
    <p:sldId id="316" r:id="rId23"/>
    <p:sldId id="315" r:id="rId24"/>
    <p:sldId id="277" r:id="rId25"/>
    <p:sldId id="292" r:id="rId26"/>
    <p:sldId id="299" r:id="rId27"/>
    <p:sldId id="337" r:id="rId28"/>
    <p:sldId id="339" r:id="rId29"/>
    <p:sldId id="338" r:id="rId30"/>
    <p:sldId id="291" r:id="rId31"/>
    <p:sldId id="271" r:id="rId32"/>
    <p:sldId id="309" r:id="rId33"/>
    <p:sldId id="27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3294" autoAdjust="0"/>
  </p:normalViewPr>
  <p:slideViewPr>
    <p:cSldViewPr showGuides="1">
      <p:cViewPr varScale="1">
        <p:scale>
          <a:sx n="88" d="100"/>
          <a:sy n="88" d="100"/>
        </p:scale>
        <p:origin x="1258" y="96"/>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1/15/2024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857875" cy="3475952"/>
          </a:xfrm>
          <a:prstGeom prst="rect">
            <a:avLst/>
          </a:prstGeom>
          <a:noFill/>
        </p:spPr>
        <p:txBody>
          <a:bodyPr wrap="square" rtlCol="0">
            <a:spAutoFit/>
          </a:bodyPr>
          <a:lstStyle/>
          <a:p>
            <a:pPr algn="l">
              <a:lnSpc>
                <a:spcPct val="150000"/>
              </a:lnSpc>
              <a:buClrTx/>
              <a:buSzTx/>
              <a:buNone/>
            </a:pPr>
            <a:r>
              <a:rPr lang="en-US" dirty="0">
                <a:latin typeface="Times New Roman" panose="02020603050405020304" pitchFamily="18" charset="0"/>
                <a:cs typeface="Times New Roman" panose="02020603050405020304" pitchFamily="18" charset="0"/>
                <a:sym typeface="+mn-ea"/>
              </a:rPr>
              <a:t>1.Bhoknal Gayatri Satish(Roll no.07)                            2.Varpe Aditya Rajendra(Roll no.66)                            3.Waman Onkar Uttam  (Roll no.69)                            4.Zanjare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endParaRPr lang="en-US" b="1" dirty="0">
              <a:latin typeface="Times New Roman" panose="02020603050405020304" pitchFamily="18" charset="0"/>
              <a:cs typeface="Times New Roman" panose="02020603050405020304" pitchFamily="18" charset="0"/>
            </a:endParaRPr>
          </a:p>
          <a:p>
            <a:endParaRPr lang="en-IN" dirty="0">
              <a:solidFill>
                <a:srgbClr val="FF0000"/>
              </a:solidFill>
            </a:endParaRPr>
          </a:p>
          <a:p>
            <a:pPr marL="171450" indent="-171450" algn="ctr" defTabSz="685800">
              <a:lnSpc>
                <a:spcPct val="150000"/>
              </a:lnSpc>
              <a:spcBef>
                <a:spcPts val="750"/>
              </a:spcBef>
              <a:buFont typeface="Arial" panose="020B0604020202020204" pitchFamily="34" charset="0"/>
            </a:pP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7" name="Picture 6">
            <a:extLst>
              <a:ext uri="{FF2B5EF4-FFF2-40B4-BE49-F238E27FC236}">
                <a16:creationId xmlns:a16="http://schemas.microsoft.com/office/drawing/2014/main" id="{4DBEA9AE-7D5B-7C77-13CD-44F4EEC78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94654"/>
            <a:ext cx="5750052" cy="61633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
        <p:nvSpPr>
          <p:cNvPr id="6"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572000" cy="609600"/>
          </a:xfrm>
        </p:spPr>
        <p:txBody>
          <a:bodyPr/>
          <a:lstStyle/>
          <a:p>
            <a:r>
              <a:rPr lang="en-US" sz="4000" b="1" dirty="0">
                <a:latin typeface="Times New Roman" panose="02020603050405020304" pitchFamily="18" charset="0"/>
                <a:cs typeface="Times New Roman" panose="02020603050405020304" pitchFamily="18" charset="0"/>
              </a:rPr>
              <a:t>Prototype Images</a:t>
            </a:r>
          </a:p>
        </p:txBody>
      </p:sp>
      <p:pic>
        <p:nvPicPr>
          <p:cNvPr id="5" name="Content Placeholder 4">
            <a:extLst>
              <a:ext uri="{FF2B5EF4-FFF2-40B4-BE49-F238E27FC236}">
                <a16:creationId xmlns:a16="http://schemas.microsoft.com/office/drawing/2014/main" id="{F949DDA6-C462-29F5-5194-D277DC9F4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61109"/>
            <a:ext cx="3048000" cy="622021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895A7B-8B9F-4442-2285-B4A1351793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574801"/>
            <a:ext cx="2895600" cy="620652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19"/>
            <a:ext cx="5915891" cy="5710381"/>
          </a:xfrm>
        </p:spPr>
        <p:txBody>
          <a:bodyPr>
            <a:normAutofit fontScale="97500"/>
          </a:bodyPr>
          <a:lstStyle/>
          <a:p>
            <a:pPr algn="just">
              <a:lnSpc>
                <a:spcPct val="150000"/>
              </a:lnSpc>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Bridge rectifier with dc regulated supply: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124" y="2961357"/>
            <a:ext cx="3816925" cy="3816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200" y="609600"/>
            <a:ext cx="7945582"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recognition module(V3):</a:t>
            </a:r>
            <a:r>
              <a:rPr lang="en-US" sz="1600" dirty="0">
                <a:latin typeface="Times New Roman" panose="02020603050405020304" pitchFamily="18" charset="0"/>
                <a:cs typeface="Times New Roman" panose="02020603050405020304" pitchFamily="18" charset="0"/>
              </a:rPr>
              <a:t> </a:t>
            </a:r>
          </a:p>
          <a:p>
            <a:pPr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 It supports up to 80 voice commands in all.</a:t>
            </a:r>
          </a:p>
          <a:p>
            <a:pPr lvl="1" algn="just"/>
            <a:r>
              <a:rPr lang="en-US" sz="1600" dirty="0">
                <a:latin typeface="Times New Roman" panose="02020603050405020304" pitchFamily="18" charset="0"/>
                <a:cs typeface="Times New Roman" panose="02020603050405020304" pitchFamily="18" charset="0"/>
              </a:rPr>
              <a:t>Max 7 voice commands could work at the same time. Any sound could be trained as the command. </a:t>
            </a:r>
          </a:p>
          <a:p>
            <a:pPr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26122" y="436556"/>
            <a:ext cx="4959646" cy="8506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fontAlgn="ctr">
              <a:buNone/>
            </a:pPr>
            <a:r>
              <a:rPr lang="en-US" sz="1600" dirty="0">
                <a:latin typeface="Times New Roman" panose="02020603050405020304" pitchFamily="18" charset="0"/>
                <a:cs typeface="Times New Roman" panose="02020603050405020304" pitchFamily="18" charset="0"/>
              </a:rPr>
              <a:t>The ATmega2560 has the following features: </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a:t>
            </a:r>
          </a:p>
          <a:p>
            <a:pPr marL="0" indent="0" algn="l">
              <a:buNone/>
            </a:pPr>
            <a:r>
              <a:rPr lang="en-US" sz="1600" dirty="0">
                <a:latin typeface="Times New Roman" panose="02020603050405020304" pitchFamily="18" charset="0"/>
                <a:cs typeface="Times New Roman" panose="02020603050405020304" pitchFamily="18" charset="0"/>
              </a:rPr>
              <a:t>       be used as PWM outputs)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algn="l">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Reset </a:t>
            </a:r>
            <a:r>
              <a:rPr lang="en-US" sz="1600" dirty="0">
                <a:latin typeface="Times New Roman" panose="02020603050405020304" pitchFamily="18" charset="0"/>
                <a:cs typeface="Times New Roman" panose="02020603050405020304" pitchFamily="18" charset="0"/>
              </a:rPr>
              <a:t>button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0" indent="0" algn="l">
              <a:buNone/>
            </a:pPr>
            <a:r>
              <a:rPr lang="en-US" sz="1600" dirty="0">
                <a:latin typeface="Times New Roman" panose="02020603050405020304" pitchFamily="18" charset="0"/>
                <a:cs typeface="Times New Roman" panose="02020603050405020304" pitchFamily="18" charset="0"/>
              </a:rPr>
              <a:t>       is used for the bootloader)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5486400" cy="3543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656782" cy="5105399"/>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Here are some specifications for a 16x2 LCD display: </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VDC</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algn="just">
              <a:lnSpc>
                <a:spcPct val="150000"/>
              </a:lnSpc>
            </a:pPr>
            <a:r>
              <a:rPr lang="en-US" sz="1600" dirty="0">
                <a:latin typeface="Times New Roman" panose="02020603050405020304" pitchFamily="18" charset="0"/>
                <a:cs typeface="Times New Roman" panose="02020603050405020304" pitchFamily="18" charset="0"/>
              </a:rPr>
              <a:t>Character pixels: 5 W x 7 H</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87" y="3415145"/>
            <a:ext cx="5238095" cy="43236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8B5B3-02E8-BDB1-A1EE-B2B51A7BF670}"/>
              </a:ext>
            </a:extLst>
          </p:cNvPr>
          <p:cNvSpPr>
            <a:spLocks noGrp="1"/>
          </p:cNvSpPr>
          <p:nvPr>
            <p:ph idx="1"/>
          </p:nvPr>
        </p:nvSpPr>
        <p:spPr>
          <a:xfrm>
            <a:off x="457200" y="457200"/>
            <a:ext cx="8229600" cy="5668967"/>
          </a:xfrm>
        </p:spPr>
        <p:txBody>
          <a:bodyPr/>
          <a:lstStyle/>
          <a:p>
            <a:r>
              <a:rPr lang="en-IN" sz="1600" b="1" dirty="0">
                <a:latin typeface="Times New Roman" panose="02020603050405020304" pitchFamily="18" charset="0"/>
                <a:cs typeface="Times New Roman" panose="02020603050405020304" pitchFamily="18" charset="0"/>
              </a:rPr>
              <a:t>I2c module</a:t>
            </a:r>
          </a:p>
          <a:p>
            <a:endParaRPr lang="en-IN" sz="1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AF76CDA-9580-AB7A-F2F6-18EABD6C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52400"/>
            <a:ext cx="5562600" cy="3708400"/>
          </a:xfrm>
          <a:prstGeom prst="rect">
            <a:avLst/>
          </a:prstGeom>
        </p:spPr>
      </p:pic>
    </p:spTree>
    <p:extLst>
      <p:ext uri="{BB962C8B-B14F-4D97-AF65-F5344CB8AC3E}">
        <p14:creationId xmlns:p14="http://schemas.microsoft.com/office/powerpoint/2010/main" val="1482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236"/>
            <a:ext cx="89916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Ultrasonic Sensor(HC-SR04):</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Audio player module(APR33A3):</a:t>
            </a:r>
            <a:r>
              <a:rPr lang="en-US" sz="1600" dirty="0">
                <a:latin typeface="Times New Roman" panose="02020603050405020304" pitchFamily="18" charset="0"/>
                <a:cs typeface="Times New Roman" panose="02020603050405020304" pitchFamily="18" charset="0"/>
              </a:rPr>
              <a:t> Plays audio cues, such as "Going up" and "Arrived at your floor.“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This Module is a reusable mass storage voice module,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that can plug a maximum capacity of 1GB SD card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memory and can load the WAV and AD4 audio.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FAT file system SD carrier.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playing of 4Bit ADCPM format files.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Recognize the voice files automatically.</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 microprocessors and key control.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8E6F21D8-268F-C3F7-AA1F-DE88EB61E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381000"/>
            <a:ext cx="2572215" cy="2572215"/>
          </a:xfrm>
          <a:prstGeom prst="rect">
            <a:avLst/>
          </a:prstGeom>
        </p:spPr>
      </p:pic>
      <p:pic>
        <p:nvPicPr>
          <p:cNvPr id="7" name="Picture 6">
            <a:extLst>
              <a:ext uri="{FF2B5EF4-FFF2-40B4-BE49-F238E27FC236}">
                <a16:creationId xmlns:a16="http://schemas.microsoft.com/office/drawing/2014/main" id="{6113AA16-13E0-C9C5-1CB9-8E008DEFA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581451"/>
            <a:ext cx="4442691" cy="32830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838200"/>
            <a:ext cx="5257800" cy="5410200"/>
          </a:xfrm>
        </p:spPr>
        <p:txBody>
          <a:bodyPr>
            <a:normAutofit fontScale="925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Prototype images</a:t>
            </a:r>
          </a:p>
          <a:p>
            <a:pPr>
              <a:lnSpc>
                <a:spcPct val="100000"/>
              </a:lnSpc>
            </a:pPr>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Advantages</a:t>
            </a:r>
          </a:p>
          <a:p>
            <a:pPr>
              <a:lnSpc>
                <a:spcPct val="100000"/>
              </a:lnSpc>
            </a:pPr>
            <a:r>
              <a:rPr lang="en-US" sz="1800" dirty="0">
                <a:latin typeface="Times New Roman" panose="02020603050405020304" pitchFamily="18" charset="0"/>
                <a:cs typeface="Times New Roman" panose="02020603050405020304" pitchFamily="18" charset="0"/>
              </a:rPr>
              <a:t>Limitation</a:t>
            </a:r>
          </a:p>
          <a:p>
            <a:pPr>
              <a:lnSpc>
                <a:spcPct val="100000"/>
              </a:lnSpc>
            </a:pPr>
            <a:r>
              <a:rPr lang="en-US" sz="1800" dirty="0">
                <a:latin typeface="Times New Roman" panose="02020603050405020304" pitchFamily="18" charset="0"/>
                <a:cs typeface="Times New Roman" panose="02020603050405020304" pitchFamily="18" charset="0"/>
              </a:rPr>
              <a:t>Application</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236"/>
            <a:ext cx="89916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Speaker:</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5" name="Picture 4">
            <a:extLst>
              <a:ext uri="{FF2B5EF4-FFF2-40B4-BE49-F238E27FC236}">
                <a16:creationId xmlns:a16="http://schemas.microsoft.com/office/drawing/2014/main" id="{64FE7AB3-2D00-F00B-4D0F-3AE75A64A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8927" y="304800"/>
            <a:ext cx="4572000" cy="2468880"/>
          </a:xfrm>
          <a:prstGeom prst="rect">
            <a:avLst/>
          </a:prstGeom>
        </p:spPr>
      </p:pic>
    </p:spTree>
    <p:extLst>
      <p:ext uri="{BB962C8B-B14F-4D97-AF65-F5344CB8AC3E}">
        <p14:creationId xmlns:p14="http://schemas.microsoft.com/office/powerpoint/2010/main" val="2525831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419600"/>
            <a:ext cx="3200400" cy="3200400"/>
          </a:xfrm>
          <a:prstGeom prst="rect">
            <a:avLst/>
          </a:prstGeom>
        </p:spPr>
      </p:pic>
      <p:sp>
        <p:nvSpPr>
          <p:cNvPr id="8" name="TextBox 7"/>
          <p:cNvSpPr txBox="1"/>
          <p:nvPr/>
        </p:nvSpPr>
        <p:spPr>
          <a:xfrm>
            <a:off x="228600" y="152400"/>
            <a:ext cx="5715000" cy="7503593"/>
          </a:xfrm>
          <a:prstGeom prst="rect">
            <a:avLst/>
          </a:prstGeom>
          <a:noFill/>
        </p:spPr>
        <p:txBody>
          <a:bodyPr wrap="square" rtlCol="0">
            <a:sp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Push Buttons: </a:t>
            </a: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Motor Driver circuit(L293):</a:t>
            </a:r>
            <a:r>
              <a:rPr lang="en-US" sz="1600" dirty="0">
                <a:latin typeface="Times New Roman" panose="02020603050405020304" pitchFamily="18" charset="0"/>
                <a:cs typeface="Times New Roman" panose="02020603050405020304" pitchFamily="18" charset="0"/>
              </a:rPr>
              <a:t> Controls the DC motor. Also speed of motor can be controlled by providing appropriate signal at the “IN” pin. By using two relay circuit, we can revolve the DC motor in both directions as clockwise and anticlockwise</a:t>
            </a: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Drives the lift car up and down the shaft.</a:t>
            </a:r>
          </a:p>
          <a:p>
            <a:pPr marL="400050" lvl="1" algn="just">
              <a:lnSpc>
                <a:spcPct val="150000"/>
              </a:lnSpc>
              <a:defRPr/>
            </a:pPr>
            <a:r>
              <a:rPr lang="en-US" sz="1600" dirty="0">
                <a:solidFill>
                  <a:srgbClr val="000000"/>
                </a:solidFill>
                <a:latin typeface="Times New Roman" panose="02020603050405020304" pitchFamily="18" charset="0"/>
                <a:cs typeface="Times New Roman" panose="02020603050405020304" pitchFamily="18" charset="0"/>
              </a:rPr>
              <a:t>This DC Motor 10RPM 12Volts can be used in all-terrain robots and a variety of robotic applications. These motors have a 3 mm threaded drill hole in the middle of the shaft thus making it simple to connect it to the wheels or any other mechanical assembly.</a:t>
            </a:r>
          </a:p>
          <a:p>
            <a:endParaRPr lang="en-IN"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81000"/>
            <a:ext cx="1245194" cy="1245194"/>
          </a:xfrm>
          <a:prstGeom prst="rect">
            <a:avLst/>
          </a:prstGeom>
        </p:spPr>
      </p:pic>
      <p:pic>
        <p:nvPicPr>
          <p:cNvPr id="5" name="Picture 4">
            <a:extLst>
              <a:ext uri="{FF2B5EF4-FFF2-40B4-BE49-F238E27FC236}">
                <a16:creationId xmlns:a16="http://schemas.microsoft.com/office/drawing/2014/main" id="{6F8EDEE1-5BC3-8189-973E-0020770CF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5594" y="1447800"/>
            <a:ext cx="3657605" cy="36576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4191000" cy="6477000"/>
          </a:xfrm>
        </p:spPr>
        <p:txBody>
          <a:bodyPr/>
          <a:lstStyle/>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IR sensor(LM 393):</a:t>
            </a:r>
            <a:r>
              <a:rPr lang="en-US" sz="1600" dirty="0">
                <a:solidFill>
                  <a:srgbClr val="000000"/>
                </a:solidFill>
                <a:latin typeface="Times New Roman" panose="02020603050405020304" pitchFamily="18" charset="0"/>
                <a:cs typeface="Times New Roman" panose="02020603050405020304" pitchFamily="18" charset="0"/>
              </a:rPr>
              <a:t> Detects the floor number from which lift has passed. </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Load sensor(with hx7111 sensor):</a:t>
            </a:r>
            <a:r>
              <a:rPr lang="en-US" sz="1600" dirty="0">
                <a:solidFill>
                  <a:srgbClr val="000000"/>
                </a:solidFill>
                <a:latin typeface="Times New Roman" panose="02020603050405020304" pitchFamily="18" charset="0"/>
                <a:cs typeface="Times New Roman" panose="02020603050405020304" pitchFamily="18" charset="0"/>
              </a:rPr>
              <a:t> Monitors the weight of the lift car and prevents it from being overloaded.</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Flame sensor(YL 38):</a:t>
            </a:r>
            <a:r>
              <a:rPr lang="en-US" sz="1600" dirty="0">
                <a:solidFill>
                  <a:srgbClr val="000000"/>
                </a:solidFill>
                <a:latin typeface="Times New Roman" panose="02020603050405020304" pitchFamily="18" charset="0"/>
                <a:cs typeface="Times New Roman" panose="02020603050405020304" pitchFamily="18" charset="0"/>
              </a:rPr>
              <a:t> Detects fires in the lift.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04327" y="-1828800"/>
            <a:ext cx="4763165" cy="476316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2" y="1752600"/>
            <a:ext cx="4114800" cy="3352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46324">
            <a:off x="4073845" y="3960209"/>
            <a:ext cx="4599514" cy="45995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0"/>
            <a:ext cx="8382000" cy="2879634"/>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Temperature sensor (ds18b20): </a:t>
            </a:r>
            <a:r>
              <a:rPr lang="en-US" sz="1600" dirty="0">
                <a:solidFill>
                  <a:srgbClr val="000000"/>
                </a:solidFill>
                <a:latin typeface="Times New Roman" panose="02020603050405020304" pitchFamily="18" charset="0"/>
                <a:cs typeface="Times New Roman" panose="02020603050405020304" pitchFamily="18" charset="0"/>
              </a:rPr>
              <a:t>Monitors the temperature of the lift motor and prevents it from overheating.</a:t>
            </a: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08EFDB-EC2B-4F47-7E13-BC97D1B3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57200"/>
            <a:ext cx="3200698" cy="39651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 with dc supply</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 (</a:t>
            </a:r>
            <a:r>
              <a:rPr lang="en-US" sz="1600" dirty="0">
                <a:solidFill>
                  <a:srgbClr val="000000"/>
                </a:solidFill>
                <a:latin typeface="Times New Roman" panose="02020603050405020304" pitchFamily="18" charset="0"/>
                <a:cs typeface="Times New Roman" panose="02020603050405020304" pitchFamily="18" charset="0"/>
              </a:rPr>
              <a:t>with hx7111 sensor)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 (</a:t>
            </a:r>
            <a:r>
              <a:rPr lang="en-US" sz="1600" dirty="0">
                <a:solidFill>
                  <a:srgbClr val="000000"/>
                </a:solidFill>
                <a:latin typeface="Times New Roman" panose="02020603050405020304" pitchFamily="18" charset="0"/>
                <a:cs typeface="Times New Roman" panose="02020603050405020304" pitchFamily="18" charset="0"/>
              </a:rPr>
              <a:t>YL 38)</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 (ds18b20)</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module(V3)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sensors (LM 393)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Ultrasonic sensor (HC-SR04)</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I2c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 (APR33A3)</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Speaker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Motor driver circuit (L293)</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84820" y="152400"/>
            <a:ext cx="4636815" cy="66173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Autofit/>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5787" y="152400"/>
            <a:ext cx="9144000" cy="6705600"/>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Ultrasonic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Accessibility: Voice control can be easier to use for people with physical disabilities or limitations than traditional button controls.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Hygiene: Using voice commands can help to reduce the spread of germs, as people don't need to touch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Convenience: Voice control can be a more convenient way to call a lift, especially when carrying items or with full hands.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Safety: The system includes safety features such as load sensors, IR sensors, flame sensors, temperature sensors, and ultrasonic sensors, which can help to prevent accidents.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Modernization: A voice-operated lift control system can give a building a more modern and high-tech feel.</a:t>
            </a:r>
          </a:p>
          <a:p>
            <a:endParaRPr lang="en-IN" dirty="0"/>
          </a:p>
        </p:txBody>
      </p:sp>
    </p:spTree>
    <p:extLst>
      <p:ext uri="{BB962C8B-B14F-4D97-AF65-F5344CB8AC3E}">
        <p14:creationId xmlns:p14="http://schemas.microsoft.com/office/powerpoint/2010/main" val="149371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Accuracy: Voice recognition systems can sometimes be inaccurate, especially if there is background noise or if the speaker has a strong accent.</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Privacy: Some people may be concerned about the privacy implications of using a voice-operated system.</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Cost: Installing and maintaining a voice-operated lift control system can be more expensive than a traditional system.</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956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Application</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Hospitals: In hospitals, voice control can be helpful for patients and staff who may have difficulty using traditional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Hotels: Voice-operated lifts can be a luxurious and modern addition to hotels.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Residential buildings: Voice control can be a convenient option for people living in residential buildings, especially for those with disabilities.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Public buildings: Voice-operated lifts can be helpful in public buildings such as libraries and museums, where people may be carrying items or have difficulty using traditional buttons.</a:t>
            </a:r>
          </a:p>
          <a:p>
            <a:pPr algn="just"/>
            <a:endParaRPr lang="en-IN" dirty="0"/>
          </a:p>
        </p:txBody>
      </p:sp>
    </p:spTree>
    <p:extLst>
      <p:ext uri="{BB962C8B-B14F-4D97-AF65-F5344CB8AC3E}">
        <p14:creationId xmlns:p14="http://schemas.microsoft.com/office/powerpoint/2010/main" val="364643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129</TotalTime>
  <Words>2731</Words>
  <Application>Microsoft Office PowerPoint</Application>
  <PresentationFormat>On-screen Show (4:3)</PresentationFormat>
  <Paragraphs>297</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Prototype Images</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Flow chart</vt:lpstr>
      <vt:lpstr>Detailed Algorithm</vt:lpstr>
      <vt:lpstr>Advantages</vt:lpstr>
      <vt:lpstr>Limitations</vt:lpstr>
      <vt:lpstr>Application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692</cp:revision>
  <dcterms:created xsi:type="dcterms:W3CDTF">2016-01-13T12:24:00Z</dcterms:created>
  <dcterms:modified xsi:type="dcterms:W3CDTF">2024-01-15T15:26:21Z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